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1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9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9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5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1317-9C31-4EA5-99EA-06DD4FB2CB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358C-EB8A-4CDA-BEF1-FD26A795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5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png"/><Relationship Id="rId9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png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1"/>
            <a:ext cx="7793037" cy="773113"/>
          </a:xfrm>
        </p:spPr>
        <p:txBody>
          <a:bodyPr/>
          <a:lstStyle/>
          <a:p>
            <a:pPr eaLnBrk="1" hangingPunct="1"/>
            <a:r>
              <a:rPr lang="en-US" altLang="en-US" smtClean="0"/>
              <a:t>Alcohols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1" y="1447801"/>
            <a:ext cx="5178425" cy="4837113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C-O-H</a:t>
            </a:r>
            <a:r>
              <a:rPr lang="en-US" altLang="en-US" smtClean="0"/>
              <a:t> bond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hydroxyl group</a:t>
            </a:r>
          </a:p>
          <a:p>
            <a:pPr lvl="1" eaLnBrk="1" hangingPunct="1">
              <a:spcBef>
                <a:spcPct val="10000"/>
              </a:spcBef>
            </a:pPr>
            <a:endParaRPr lang="en-US" altLang="en-US" smtClean="0"/>
          </a:p>
          <a:p>
            <a:pPr eaLnBrk="1" hangingPunct="1">
              <a:spcBef>
                <a:spcPct val="1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Alcohols form hydrogen bonds.</a:t>
            </a:r>
          </a:p>
          <a:p>
            <a:pPr eaLnBrk="1" hangingPunct="1">
              <a:spcBef>
                <a:spcPct val="10000"/>
              </a:spcBef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How does hydrogen bonding affect boiling point???</a:t>
            </a:r>
          </a:p>
          <a:p>
            <a:pPr eaLnBrk="1" hangingPunct="1">
              <a:spcBef>
                <a:spcPct val="10000"/>
              </a:spcBef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Amphoteric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71601"/>
            <a:ext cx="29718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28956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105401"/>
            <a:ext cx="145573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5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Groups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300">
                <a:solidFill>
                  <a:srgbClr val="000099"/>
                </a:solidFill>
              </a:rPr>
              <a:t>Example:</a:t>
            </a:r>
            <a:r>
              <a:rPr lang="en-US" altLang="en-US" sz="2300"/>
              <a:t>  Identify the functional groups present in the following compounds.</a:t>
            </a:r>
            <a:endParaRPr lang="en-US" alt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00414"/>
            <a:ext cx="457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19400"/>
            <a:ext cx="2819400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743200" y="5334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>
                <a:solidFill>
                  <a:srgbClr val="000099"/>
                </a:solidFill>
              </a:rPr>
              <a:t>thyroxine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848600" y="5334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>
                <a:solidFill>
                  <a:srgbClr val="000099"/>
                </a:solidFill>
              </a:rPr>
              <a:t>testosterone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Ethers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295401"/>
            <a:ext cx="5672138" cy="48371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C-O-C</a:t>
            </a:r>
            <a:r>
              <a:rPr lang="en-US" altLang="en-US" smtClean="0"/>
              <a:t> bond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tetrahedral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e.d. geometry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bent molecular geo.</a:t>
            </a:r>
            <a:endParaRPr lang="en-US" altLang="en-US" smtClean="0"/>
          </a:p>
          <a:p>
            <a:pPr lvl="1" eaLnBrk="1" hangingPunct="1"/>
            <a:endParaRPr lang="en-US" altLang="en-US" smtClean="0">
              <a:solidFill>
                <a:srgbClr val="FF000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0"/>
            <a:ext cx="33528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200400"/>
            <a:ext cx="214153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114801"/>
            <a:ext cx="15271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76801"/>
            <a:ext cx="140493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1"/>
            <a:ext cx="26670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7" name="Freeform 9"/>
          <p:cNvSpPr>
            <a:spLocks/>
          </p:cNvSpPr>
          <p:nvPr/>
        </p:nvSpPr>
        <p:spPr bwMode="auto">
          <a:xfrm>
            <a:off x="5562600" y="2590800"/>
            <a:ext cx="1447800" cy="1295400"/>
          </a:xfrm>
          <a:custGeom>
            <a:avLst/>
            <a:gdLst>
              <a:gd name="T0" fmla="*/ 2147483646 w 984"/>
              <a:gd name="T1" fmla="*/ 0 h 960"/>
              <a:gd name="T2" fmla="*/ 2147483646 w 984"/>
              <a:gd name="T3" fmla="*/ 2147483646 h 960"/>
              <a:gd name="T4" fmla="*/ 2147483646 w 984"/>
              <a:gd name="T5" fmla="*/ 2147483646 h 960"/>
              <a:gd name="T6" fmla="*/ 0 w 984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84" h="960">
                <a:moveTo>
                  <a:pt x="864" y="0"/>
                </a:moveTo>
                <a:cubicBezTo>
                  <a:pt x="924" y="128"/>
                  <a:pt x="984" y="256"/>
                  <a:pt x="864" y="336"/>
                </a:cubicBezTo>
                <a:cubicBezTo>
                  <a:pt x="744" y="416"/>
                  <a:pt x="288" y="376"/>
                  <a:pt x="144" y="480"/>
                </a:cubicBezTo>
                <a:cubicBezTo>
                  <a:pt x="0" y="584"/>
                  <a:pt x="24" y="880"/>
                  <a:pt x="0" y="960"/>
                </a:cubicBezTo>
              </a:path>
            </a:pathLst>
          </a:custGeom>
          <a:noFill/>
          <a:ln w="19050" cap="flat" cmpd="sng">
            <a:solidFill>
              <a:srgbClr val="000099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0"/>
            <a:ext cx="7793037" cy="850900"/>
          </a:xfrm>
        </p:spPr>
        <p:txBody>
          <a:bodyPr/>
          <a:lstStyle/>
          <a:p>
            <a:pPr eaLnBrk="1" hangingPunct="1"/>
            <a:r>
              <a:rPr lang="en-US" altLang="en-US" smtClean="0"/>
              <a:t>Amines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4800600" cy="4724400"/>
          </a:xfrm>
        </p:spPr>
        <p:txBody>
          <a:bodyPr/>
          <a:lstStyle/>
          <a:p>
            <a:pPr>
              <a:lnSpc>
                <a:spcPct val="125000"/>
              </a:lnSpc>
              <a:tabLst>
                <a:tab pos="2111375" algn="l"/>
              </a:tabLst>
            </a:pPr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C-N-R</a:t>
            </a:r>
          </a:p>
          <a:p>
            <a:pPr>
              <a:lnSpc>
                <a:spcPct val="125000"/>
              </a:lnSpc>
              <a:buNone/>
              <a:tabLst>
                <a:tab pos="2111375" algn="l"/>
              </a:tabLst>
            </a:pPr>
            <a:r>
              <a:rPr lang="en-US" altLang="en-US" smtClean="0">
                <a:solidFill>
                  <a:srgbClr val="FF0000"/>
                </a:solidFill>
              </a:rPr>
              <a:t>		R’</a:t>
            </a:r>
          </a:p>
          <a:p>
            <a:pPr lvl="1">
              <a:lnSpc>
                <a:spcPct val="125000"/>
              </a:lnSpc>
              <a:tabLst>
                <a:tab pos="2111375" algn="l"/>
              </a:tabLst>
            </a:pPr>
            <a:r>
              <a:rPr lang="en-US" altLang="en-US" smtClean="0">
                <a:solidFill>
                  <a:srgbClr val="FF0000"/>
                </a:solidFill>
              </a:rPr>
              <a:t>R and R’ can be H or C</a:t>
            </a:r>
          </a:p>
          <a:p>
            <a:pPr lvl="1">
              <a:lnSpc>
                <a:spcPct val="125000"/>
              </a:lnSpc>
              <a:tabLst>
                <a:tab pos="2111375" algn="l"/>
              </a:tabLst>
            </a:pPr>
            <a:endParaRPr lang="en-US" altLang="en-US" smtClean="0">
              <a:solidFill>
                <a:srgbClr val="FF0000"/>
              </a:solidFill>
            </a:endParaRPr>
          </a:p>
          <a:p>
            <a:pPr>
              <a:tabLst>
                <a:tab pos="2111375" algn="l"/>
              </a:tabLst>
            </a:pPr>
            <a:r>
              <a:rPr lang="en-US" altLang="en-US" smtClean="0">
                <a:solidFill>
                  <a:srgbClr val="FF0000"/>
                </a:solidFill>
              </a:rPr>
              <a:t>Primary and secondary amines form hydrogen bonds.</a:t>
            </a:r>
          </a:p>
          <a:p>
            <a:pPr>
              <a:tabLst>
                <a:tab pos="2111375" algn="l"/>
              </a:tabLst>
            </a:pPr>
            <a:endParaRPr lang="en-US" altLang="en-US" smtClean="0">
              <a:solidFill>
                <a:srgbClr val="000099"/>
              </a:solidFill>
            </a:endParaRPr>
          </a:p>
          <a:p>
            <a:pPr>
              <a:tabLst>
                <a:tab pos="2111375" algn="l"/>
              </a:tabLst>
            </a:pPr>
            <a:r>
              <a:rPr lang="en-US" altLang="en-US" smtClean="0">
                <a:solidFill>
                  <a:srgbClr val="FF0000"/>
                </a:solidFill>
              </a:rPr>
              <a:t>Common organic bases</a:t>
            </a:r>
          </a:p>
          <a:p>
            <a:pPr lvl="1">
              <a:tabLst>
                <a:tab pos="2111375" algn="l"/>
              </a:tabLst>
            </a:pPr>
            <a:r>
              <a:rPr lang="en-US" altLang="en-US" sz="2200">
                <a:solidFill>
                  <a:srgbClr val="006600"/>
                </a:solidFill>
              </a:rPr>
              <a:t>lone pair of e</a:t>
            </a:r>
            <a:r>
              <a:rPr lang="en-US" altLang="en-US" sz="2200" baseline="30000">
                <a:solidFill>
                  <a:srgbClr val="006600"/>
                </a:solidFill>
              </a:rPr>
              <a:t>-</a:t>
            </a:r>
            <a:r>
              <a:rPr lang="en-US" altLang="en-US" sz="2200">
                <a:solidFill>
                  <a:srgbClr val="006600"/>
                </a:solidFill>
              </a:rPr>
              <a:t> on N</a:t>
            </a:r>
            <a:endParaRPr lang="en-US" altLang="en-US" sz="2200"/>
          </a:p>
          <a:p>
            <a:pPr>
              <a:tabLst>
                <a:tab pos="2111375" algn="l"/>
              </a:tabLst>
            </a:pPr>
            <a:endParaRPr lang="en-US" altLang="en-US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114800" y="17526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1"/>
            <a:ext cx="388620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1"/>
            <a:ext cx="33909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429001"/>
            <a:ext cx="19097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6019800" y="5334001"/>
            <a:ext cx="4419600" cy="1281113"/>
            <a:chOff x="1440" y="3120"/>
            <a:chExt cx="2784" cy="807"/>
          </a:xfrm>
        </p:grpSpPr>
        <p:pic>
          <p:nvPicPr>
            <p:cNvPr id="23561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120"/>
              <a:ext cx="2784" cy="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buClr>
                  <a:srgbClr val="80008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buClr>
                  <a:schemeClr val="hlink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buClr>
                  <a:srgbClr val="6633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primary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448" y="3696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buClr>
                  <a:srgbClr val="80008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buClr>
                  <a:schemeClr val="hlink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buClr>
                  <a:srgbClr val="6633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secondary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3504" y="3696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buClr>
                  <a:srgbClr val="80008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buClr>
                  <a:schemeClr val="hlink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buClr>
                  <a:srgbClr val="6633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tertiary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9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Aldehydes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54864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         </a:t>
            </a:r>
            <a:r>
              <a:rPr lang="en-US" altLang="en-US" sz="2300"/>
              <a:t>(</a:t>
            </a:r>
            <a:r>
              <a:rPr lang="en-US" altLang="en-US" sz="2300">
                <a:solidFill>
                  <a:srgbClr val="FF0000"/>
                </a:solidFill>
              </a:rPr>
              <a:t>-CHO</a:t>
            </a:r>
            <a:r>
              <a:rPr lang="en-US" altLang="en-US" sz="230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Carbonyl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rgbClr val="FF0000"/>
                </a:solidFill>
              </a:rPr>
              <a:t>C=O</a:t>
            </a:r>
            <a:r>
              <a:rPr lang="en-US" altLang="en-US" smtClean="0"/>
              <a:t>) </a:t>
            </a:r>
          </a:p>
          <a:p>
            <a:pPr lvl="1" eaLnBrk="1" hangingPunct="1"/>
            <a:r>
              <a:rPr lang="en-US" altLang="en-US" sz="2200">
                <a:solidFill>
                  <a:srgbClr val="000099"/>
                </a:solidFill>
              </a:rPr>
              <a:t>always on the 1st or last carbon in a chain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trigonal planar</a:t>
            </a:r>
            <a:r>
              <a:rPr lang="en-US" altLang="en-US" smtClean="0"/>
              <a:t> geometry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 orbitals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4038600" y="1093788"/>
            <a:ext cx="1066800" cy="963612"/>
            <a:chOff x="4128" y="2880"/>
            <a:chExt cx="672" cy="607"/>
          </a:xfrm>
        </p:grpSpPr>
        <p:sp>
          <p:nvSpPr>
            <p:cNvPr id="24587" name="Text Box 5"/>
            <p:cNvSpPr txBox="1">
              <a:spLocks noChangeArrowheads="1"/>
            </p:cNvSpPr>
            <p:nvPr/>
          </p:nvSpPr>
          <p:spPr bwMode="auto">
            <a:xfrm>
              <a:off x="4128" y="2880"/>
              <a:ext cx="672" cy="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buClr>
                  <a:srgbClr val="80008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buClr>
                  <a:schemeClr val="hlink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buClr>
                  <a:srgbClr val="6633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5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O</a:t>
              </a:r>
            </a:p>
            <a:p>
              <a:pPr>
                <a:spcBef>
                  <a:spcPct val="55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C </a:t>
              </a:r>
              <a:r>
                <a:rPr lang="en-US" altLang="en-US" sz="2400">
                  <a:solidFill>
                    <a:srgbClr val="FF0000"/>
                  </a:solidFill>
                </a:rPr>
                <a:t>-</a:t>
              </a:r>
              <a:r>
                <a:rPr lang="en-US" altLang="en-US" sz="2000">
                  <a:solidFill>
                    <a:srgbClr val="FF0000"/>
                  </a:solidFill>
                </a:rPr>
                <a:t> H</a:t>
              </a:r>
            </a:p>
          </p:txBody>
        </p:sp>
        <p:sp>
          <p:nvSpPr>
            <p:cNvPr id="24588" name="Line 6"/>
            <p:cNvSpPr>
              <a:spLocks noChangeShapeType="1"/>
            </p:cNvSpPr>
            <p:nvPr/>
          </p:nvSpPr>
          <p:spPr bwMode="auto">
            <a:xfrm>
              <a:off x="4224" y="312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7"/>
            <p:cNvSpPr>
              <a:spLocks noChangeShapeType="1"/>
            </p:cNvSpPr>
            <p:nvPr/>
          </p:nvSpPr>
          <p:spPr bwMode="auto">
            <a:xfrm>
              <a:off x="4272" y="312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219200"/>
            <a:ext cx="18669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590800"/>
            <a:ext cx="12001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3276600"/>
            <a:ext cx="942975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4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1824038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5" name="Freeform 12"/>
          <p:cNvSpPr>
            <a:spLocks/>
          </p:cNvSpPr>
          <p:nvPr/>
        </p:nvSpPr>
        <p:spPr bwMode="auto">
          <a:xfrm>
            <a:off x="6629400" y="4051300"/>
            <a:ext cx="1752600" cy="1092200"/>
          </a:xfrm>
          <a:custGeom>
            <a:avLst/>
            <a:gdLst>
              <a:gd name="T0" fmla="*/ 0 w 1104"/>
              <a:gd name="T1" fmla="*/ 2147483646 h 688"/>
              <a:gd name="T2" fmla="*/ 2147483646 w 1104"/>
              <a:gd name="T3" fmla="*/ 2147483646 h 688"/>
              <a:gd name="T4" fmla="*/ 2147483646 w 1104"/>
              <a:gd name="T5" fmla="*/ 2147483646 h 6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688">
                <a:moveTo>
                  <a:pt x="0" y="16"/>
                </a:moveTo>
                <a:cubicBezTo>
                  <a:pt x="268" y="8"/>
                  <a:pt x="536" y="0"/>
                  <a:pt x="720" y="112"/>
                </a:cubicBezTo>
                <a:cubicBezTo>
                  <a:pt x="904" y="224"/>
                  <a:pt x="1040" y="592"/>
                  <a:pt x="1104" y="688"/>
                </a:cubicBezTo>
              </a:path>
            </a:pathLst>
          </a:custGeom>
          <a:noFill/>
          <a:ln w="19050" cap="flat" cmpd="sng">
            <a:solidFill>
              <a:srgbClr val="000099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Freeform 13"/>
          <p:cNvSpPr>
            <a:spLocks/>
          </p:cNvSpPr>
          <p:nvPr/>
        </p:nvSpPr>
        <p:spPr bwMode="auto">
          <a:xfrm>
            <a:off x="5562600" y="4711700"/>
            <a:ext cx="3225800" cy="2146300"/>
          </a:xfrm>
          <a:custGeom>
            <a:avLst/>
            <a:gdLst>
              <a:gd name="T0" fmla="*/ 0 w 2032"/>
              <a:gd name="T1" fmla="*/ 0 h 1352"/>
              <a:gd name="T2" fmla="*/ 2147483646 w 2032"/>
              <a:gd name="T3" fmla="*/ 2147483646 h 1352"/>
              <a:gd name="T4" fmla="*/ 2147483646 w 2032"/>
              <a:gd name="T5" fmla="*/ 2147483646 h 1352"/>
              <a:gd name="T6" fmla="*/ 2147483646 w 2032"/>
              <a:gd name="T7" fmla="*/ 2147483646 h 13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32" h="1352">
                <a:moveTo>
                  <a:pt x="0" y="0"/>
                </a:moveTo>
                <a:cubicBezTo>
                  <a:pt x="160" y="476"/>
                  <a:pt x="320" y="952"/>
                  <a:pt x="624" y="1152"/>
                </a:cubicBezTo>
                <a:cubicBezTo>
                  <a:pt x="928" y="1352"/>
                  <a:pt x="1616" y="1312"/>
                  <a:pt x="1824" y="1200"/>
                </a:cubicBezTo>
                <a:cubicBezTo>
                  <a:pt x="2032" y="1088"/>
                  <a:pt x="1864" y="600"/>
                  <a:pt x="1872" y="48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Ketones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50292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Contain </a:t>
            </a:r>
          </a:p>
          <a:p>
            <a:pPr lvl="1" eaLnBrk="1" hangingPunct="1"/>
            <a:r>
              <a:rPr lang="en-US" altLang="en-US" sz="2200">
                <a:solidFill>
                  <a:srgbClr val="000099"/>
                </a:solidFill>
              </a:rPr>
              <a:t>Carbonyl attached to middle of chain</a:t>
            </a:r>
            <a:endParaRPr lang="en-US" altLang="en-US" smtClean="0"/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Trigonal planar e.d. geo.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hybridized C</a:t>
            </a:r>
            <a:endParaRPr lang="en-US" alt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143001"/>
            <a:ext cx="24193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3124200"/>
            <a:ext cx="168116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2743201"/>
            <a:ext cx="83026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1"/>
            <a:ext cx="2573338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3962400" y="1143004"/>
            <a:ext cx="1752600" cy="1016001"/>
            <a:chOff x="384" y="3408"/>
            <a:chExt cx="1104" cy="640"/>
          </a:xfrm>
        </p:grpSpPr>
        <p:sp>
          <p:nvSpPr>
            <p:cNvPr id="25611" name="Text Box 9"/>
            <p:cNvSpPr txBox="1">
              <a:spLocks noChangeArrowheads="1"/>
            </p:cNvSpPr>
            <p:nvPr/>
          </p:nvSpPr>
          <p:spPr bwMode="auto">
            <a:xfrm>
              <a:off x="384" y="3408"/>
              <a:ext cx="110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buClr>
                  <a:srgbClr val="80008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buClr>
                  <a:schemeClr val="hlink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buClr>
                  <a:srgbClr val="6633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8000"/>
                </a:buClr>
                <a:buSzPct val="85000"/>
                <a:buFont typeface="Wingdings" panose="05000000000000000000" pitchFamily="2" charset="2"/>
                <a:buChar char="n"/>
                <a:tabLst>
                  <a:tab pos="347663" algn="l"/>
                </a:tabLst>
                <a:defRPr sz="26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	O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C-C-C</a:t>
              </a:r>
            </a:p>
          </p:txBody>
        </p:sp>
        <p:sp>
          <p:nvSpPr>
            <p:cNvPr id="25612" name="Line 10"/>
            <p:cNvSpPr>
              <a:spLocks noChangeShapeType="1"/>
            </p:cNvSpPr>
            <p:nvPr/>
          </p:nvSpPr>
          <p:spPr bwMode="auto">
            <a:xfrm>
              <a:off x="720" y="364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1"/>
            <p:cNvSpPr>
              <a:spLocks noChangeShapeType="1"/>
            </p:cNvSpPr>
            <p:nvPr/>
          </p:nvSpPr>
          <p:spPr bwMode="auto">
            <a:xfrm>
              <a:off x="768" y="364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9" name="Freeform 12"/>
          <p:cNvSpPr>
            <a:spLocks/>
          </p:cNvSpPr>
          <p:nvPr/>
        </p:nvSpPr>
        <p:spPr bwMode="auto">
          <a:xfrm>
            <a:off x="6629400" y="4038600"/>
            <a:ext cx="1295400" cy="685800"/>
          </a:xfrm>
          <a:custGeom>
            <a:avLst/>
            <a:gdLst>
              <a:gd name="T0" fmla="*/ 0 w 816"/>
              <a:gd name="T1" fmla="*/ 2147483646 h 432"/>
              <a:gd name="T2" fmla="*/ 2147483646 w 816"/>
              <a:gd name="T3" fmla="*/ 2147483646 h 432"/>
              <a:gd name="T4" fmla="*/ 2147483646 w 816"/>
              <a:gd name="T5" fmla="*/ 2147483646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432">
                <a:moveTo>
                  <a:pt x="0" y="144"/>
                </a:moveTo>
                <a:cubicBezTo>
                  <a:pt x="148" y="72"/>
                  <a:pt x="296" y="0"/>
                  <a:pt x="432" y="48"/>
                </a:cubicBezTo>
                <a:cubicBezTo>
                  <a:pt x="568" y="96"/>
                  <a:pt x="692" y="264"/>
                  <a:pt x="816" y="432"/>
                </a:cubicBezTo>
              </a:path>
            </a:pathLst>
          </a:custGeom>
          <a:noFill/>
          <a:ln w="19050" cap="flat" cmpd="sng">
            <a:solidFill>
              <a:srgbClr val="000099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Freeform 13"/>
          <p:cNvSpPr>
            <a:spLocks/>
          </p:cNvSpPr>
          <p:nvPr/>
        </p:nvSpPr>
        <p:spPr bwMode="auto">
          <a:xfrm>
            <a:off x="5257800" y="5029200"/>
            <a:ext cx="3200400" cy="368300"/>
          </a:xfrm>
          <a:custGeom>
            <a:avLst/>
            <a:gdLst>
              <a:gd name="T0" fmla="*/ 0 w 2032"/>
              <a:gd name="T1" fmla="*/ 2147483646 h 664"/>
              <a:gd name="T2" fmla="*/ 2147483646 w 2032"/>
              <a:gd name="T3" fmla="*/ 2147483646 h 664"/>
              <a:gd name="T4" fmla="*/ 2147483646 w 2032"/>
              <a:gd name="T5" fmla="*/ 0 h 6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2" h="664">
                <a:moveTo>
                  <a:pt x="0" y="528"/>
                </a:moveTo>
                <a:cubicBezTo>
                  <a:pt x="712" y="596"/>
                  <a:pt x="1424" y="664"/>
                  <a:pt x="1728" y="576"/>
                </a:cubicBezTo>
                <a:cubicBezTo>
                  <a:pt x="2032" y="488"/>
                  <a:pt x="1928" y="244"/>
                  <a:pt x="1824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Carboxylic Acids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7276" y="1403351"/>
            <a:ext cx="4805363" cy="43608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carboxyl group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Form hydrogen bonds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trigonal planar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hybridized</a:t>
            </a:r>
            <a:r>
              <a:rPr lang="en-US" altLang="en-US" smtClean="0"/>
              <a:t> carbon 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667000" y="182880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1228571" imgH="1076475" progId="Paint.Picture">
                  <p:embed/>
                </p:oleObj>
              </mc:Choice>
              <mc:Fallback>
                <p:oleObj name="Bitmap Image" r:id="rId3" imgW="1228571" imgH="107647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10239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2286000"/>
            <a:ext cx="1166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1524001"/>
            <a:ext cx="2722563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0"/>
            <a:ext cx="16795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1" y="3048001"/>
            <a:ext cx="12731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23622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5" name="Freeform 11"/>
          <p:cNvSpPr>
            <a:spLocks/>
          </p:cNvSpPr>
          <p:nvPr/>
        </p:nvSpPr>
        <p:spPr bwMode="auto">
          <a:xfrm>
            <a:off x="5867400" y="5486400"/>
            <a:ext cx="2286000" cy="787400"/>
          </a:xfrm>
          <a:custGeom>
            <a:avLst/>
            <a:gdLst>
              <a:gd name="T0" fmla="*/ 0 w 1440"/>
              <a:gd name="T1" fmla="*/ 2147483646 h 496"/>
              <a:gd name="T2" fmla="*/ 2147483646 w 1440"/>
              <a:gd name="T3" fmla="*/ 2147483646 h 496"/>
              <a:gd name="T4" fmla="*/ 2147483646 w 1440"/>
              <a:gd name="T5" fmla="*/ 2147483646 h 496"/>
              <a:gd name="T6" fmla="*/ 2147483646 w 1440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0" h="496">
                <a:moveTo>
                  <a:pt x="0" y="48"/>
                </a:moveTo>
                <a:cubicBezTo>
                  <a:pt x="172" y="184"/>
                  <a:pt x="344" y="320"/>
                  <a:pt x="528" y="384"/>
                </a:cubicBezTo>
                <a:cubicBezTo>
                  <a:pt x="712" y="448"/>
                  <a:pt x="952" y="496"/>
                  <a:pt x="1104" y="432"/>
                </a:cubicBezTo>
                <a:cubicBezTo>
                  <a:pt x="1256" y="368"/>
                  <a:pt x="1348" y="184"/>
                  <a:pt x="1440" y="0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Freeform 14"/>
          <p:cNvSpPr>
            <a:spLocks/>
          </p:cNvSpPr>
          <p:nvPr/>
        </p:nvSpPr>
        <p:spPr bwMode="auto">
          <a:xfrm>
            <a:off x="5257800" y="3937000"/>
            <a:ext cx="3492500" cy="1168400"/>
          </a:xfrm>
          <a:custGeom>
            <a:avLst/>
            <a:gdLst>
              <a:gd name="T0" fmla="*/ 0 w 2200"/>
              <a:gd name="T1" fmla="*/ 2147483646 h 736"/>
              <a:gd name="T2" fmla="*/ 2147483646 w 2200"/>
              <a:gd name="T3" fmla="*/ 2147483646 h 736"/>
              <a:gd name="T4" fmla="*/ 2147483646 w 2200"/>
              <a:gd name="T5" fmla="*/ 2147483646 h 7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0" h="736">
                <a:moveTo>
                  <a:pt x="0" y="64"/>
                </a:moveTo>
                <a:cubicBezTo>
                  <a:pt x="772" y="32"/>
                  <a:pt x="1544" y="0"/>
                  <a:pt x="1872" y="112"/>
                </a:cubicBezTo>
                <a:cubicBezTo>
                  <a:pt x="2200" y="224"/>
                  <a:pt x="2084" y="480"/>
                  <a:pt x="1968" y="736"/>
                </a:cubicBezTo>
              </a:path>
            </a:pathLst>
          </a:custGeom>
          <a:noFill/>
          <a:ln w="28575" cap="flat" cmpd="sng">
            <a:solidFill>
              <a:srgbClr val="000066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Esters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52600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trigonal planar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hybridized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038600" y="1138239"/>
          <a:ext cx="12192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1133633" imgH="1076475" progId="Paint.Picture">
                  <p:embed/>
                </p:oleObj>
              </mc:Choice>
              <mc:Fallback>
                <p:oleObj name="Bitmap Image" r:id="rId3" imgW="1133633" imgH="107647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38239"/>
                        <a:ext cx="121920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42862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95400"/>
            <a:ext cx="34290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1"/>
            <a:ext cx="25987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3505200"/>
            <a:ext cx="154622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1"/>
            <a:ext cx="3214688" cy="166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8" name="Freeform 12"/>
          <p:cNvSpPr>
            <a:spLocks/>
          </p:cNvSpPr>
          <p:nvPr/>
        </p:nvSpPr>
        <p:spPr bwMode="auto">
          <a:xfrm>
            <a:off x="4953000" y="3581400"/>
            <a:ext cx="2057400" cy="1371600"/>
          </a:xfrm>
          <a:custGeom>
            <a:avLst/>
            <a:gdLst>
              <a:gd name="T0" fmla="*/ 0 w 1296"/>
              <a:gd name="T1" fmla="*/ 2147483646 h 864"/>
              <a:gd name="T2" fmla="*/ 2147483646 w 1296"/>
              <a:gd name="T3" fmla="*/ 2147483646 h 864"/>
              <a:gd name="T4" fmla="*/ 2147483646 w 1296"/>
              <a:gd name="T5" fmla="*/ 2147483646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6" h="864">
                <a:moveTo>
                  <a:pt x="0" y="288"/>
                </a:moveTo>
                <a:cubicBezTo>
                  <a:pt x="456" y="144"/>
                  <a:pt x="912" y="0"/>
                  <a:pt x="1104" y="96"/>
                </a:cubicBezTo>
                <a:cubicBezTo>
                  <a:pt x="1296" y="192"/>
                  <a:pt x="1224" y="528"/>
                  <a:pt x="1152" y="864"/>
                </a:cubicBezTo>
              </a:path>
            </a:pathLst>
          </a:custGeom>
          <a:noFill/>
          <a:ln w="28575" cap="flat" cmpd="sng">
            <a:solidFill>
              <a:srgbClr val="000066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Freeform 13"/>
          <p:cNvSpPr>
            <a:spLocks/>
          </p:cNvSpPr>
          <p:nvPr/>
        </p:nvSpPr>
        <p:spPr bwMode="auto">
          <a:xfrm>
            <a:off x="4648200" y="5029200"/>
            <a:ext cx="1981200" cy="1498600"/>
          </a:xfrm>
          <a:custGeom>
            <a:avLst/>
            <a:gdLst>
              <a:gd name="T0" fmla="*/ 0 w 1248"/>
              <a:gd name="T1" fmla="*/ 0 h 944"/>
              <a:gd name="T2" fmla="*/ 2147483646 w 1248"/>
              <a:gd name="T3" fmla="*/ 2147483646 h 944"/>
              <a:gd name="T4" fmla="*/ 2147483646 w 1248"/>
              <a:gd name="T5" fmla="*/ 2147483646 h 9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8" h="944">
                <a:moveTo>
                  <a:pt x="0" y="0"/>
                </a:moveTo>
                <a:cubicBezTo>
                  <a:pt x="304" y="440"/>
                  <a:pt x="608" y="880"/>
                  <a:pt x="816" y="912"/>
                </a:cubicBezTo>
                <a:cubicBezTo>
                  <a:pt x="1024" y="944"/>
                  <a:pt x="1136" y="568"/>
                  <a:pt x="1248" y="192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Amides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48768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</a:t>
            </a:r>
          </a:p>
          <a:p>
            <a:pPr lvl="1" eaLnBrk="1" hangingPunct="1"/>
            <a:r>
              <a:rPr lang="en-US" altLang="en-US"/>
              <a:t>where </a:t>
            </a:r>
            <a:r>
              <a:rPr lang="en-US" altLang="en-US">
                <a:solidFill>
                  <a:srgbClr val="FF0000"/>
                </a:solidFill>
              </a:rPr>
              <a:t>R and R’ = H or C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</a:endParaRPr>
          </a:p>
          <a:p>
            <a:pPr eaLnBrk="1" hangingPunct="1"/>
            <a:endParaRPr lang="en-US" altLang="en-US" sz="22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C=O is trigonal planar &amp; sp</a:t>
            </a:r>
            <a:r>
              <a:rPr lang="en-US" altLang="en-US" baseline="30000" smtClean="0">
                <a:solidFill>
                  <a:srgbClr val="FF0000"/>
                </a:solidFill>
              </a:rPr>
              <a:t>2 </a:t>
            </a:r>
            <a:r>
              <a:rPr lang="en-US" altLang="en-US" smtClean="0">
                <a:solidFill>
                  <a:srgbClr val="FF0000"/>
                </a:solidFill>
              </a:rPr>
              <a:t>hybridized</a:t>
            </a:r>
            <a:endParaRPr lang="en-US" altLang="en-US" smtClean="0">
              <a:solidFill>
                <a:srgbClr val="000099"/>
              </a:solidFill>
            </a:endParaRPr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1" y="1143001"/>
          <a:ext cx="12287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3" imgW="1228571" imgH="961905" progId="Paint.Picture">
                  <p:embed/>
                </p:oleObj>
              </mc:Choice>
              <mc:Fallback>
                <p:oleObj name="Bitmap Image" r:id="rId3" imgW="1228571" imgH="9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1143001"/>
                        <a:ext cx="12287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71601"/>
            <a:ext cx="31242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19401"/>
            <a:ext cx="27241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429001"/>
            <a:ext cx="155575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9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Nitriles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55626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 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Linear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 hybridized C</a:t>
            </a:r>
            <a:endParaRPr lang="en-US" altLang="en-US" smtClean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962400" y="1524001"/>
          <a:ext cx="1143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tmap Image" r:id="rId3" imgW="895238" imgH="419048" progId="Paint.Picture">
                  <p:embed/>
                </p:oleObj>
              </mc:Choice>
              <mc:Fallback>
                <p:oleObj name="Bitmap Image" r:id="rId3" imgW="895238" imgH="4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1"/>
                        <a:ext cx="11430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4114800"/>
            <a:ext cx="21240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24400"/>
            <a:ext cx="1316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13716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5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Bitmap Image</vt:lpstr>
      <vt:lpstr>Alcohols</vt:lpstr>
      <vt:lpstr>Ethers</vt:lpstr>
      <vt:lpstr>Amines</vt:lpstr>
      <vt:lpstr>Aldehydes</vt:lpstr>
      <vt:lpstr>Ketones</vt:lpstr>
      <vt:lpstr>Carboxylic Acids</vt:lpstr>
      <vt:lpstr>Esters</vt:lpstr>
      <vt:lpstr>Amides</vt:lpstr>
      <vt:lpstr>Nitriles</vt:lpstr>
      <vt:lpstr>Functional Groups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</dc:title>
  <dc:creator>eatidal akram</dc:creator>
  <cp:lastModifiedBy>eatidal akram</cp:lastModifiedBy>
  <cp:revision>1</cp:revision>
  <dcterms:created xsi:type="dcterms:W3CDTF">2019-01-03T06:21:19Z</dcterms:created>
  <dcterms:modified xsi:type="dcterms:W3CDTF">2019-01-03T06:22:58Z</dcterms:modified>
</cp:coreProperties>
</file>